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61" r:id="rId2"/>
    <p:sldId id="284" r:id="rId3"/>
    <p:sldId id="285" r:id="rId4"/>
    <p:sldId id="283" r:id="rId5"/>
    <p:sldId id="301" r:id="rId6"/>
    <p:sldId id="318" r:id="rId7"/>
    <p:sldId id="326" r:id="rId8"/>
    <p:sldId id="328" r:id="rId9"/>
    <p:sldId id="330" r:id="rId10"/>
    <p:sldId id="331" r:id="rId11"/>
    <p:sldId id="332" r:id="rId12"/>
    <p:sldId id="337" r:id="rId13"/>
    <p:sldId id="364" r:id="rId14"/>
    <p:sldId id="365" r:id="rId15"/>
    <p:sldId id="366" r:id="rId16"/>
    <p:sldId id="367" r:id="rId17"/>
    <p:sldId id="359" r:id="rId18"/>
    <p:sldId id="360" r:id="rId19"/>
    <p:sldId id="361" r:id="rId20"/>
    <p:sldId id="362" r:id="rId21"/>
    <p:sldId id="374" r:id="rId22"/>
    <p:sldId id="384" r:id="rId23"/>
    <p:sldId id="380" r:id="rId24"/>
    <p:sldId id="379" r:id="rId25"/>
    <p:sldId id="378" r:id="rId26"/>
    <p:sldId id="377" r:id="rId27"/>
    <p:sldId id="386" r:id="rId28"/>
    <p:sldId id="382" r:id="rId29"/>
    <p:sldId id="381" r:id="rId30"/>
    <p:sldId id="376" r:id="rId31"/>
    <p:sldId id="385" r:id="rId32"/>
    <p:sldId id="383" r:id="rId33"/>
    <p:sldId id="345" r:id="rId34"/>
    <p:sldId id="370" r:id="rId35"/>
    <p:sldId id="371" r:id="rId36"/>
    <p:sldId id="375" r:id="rId37"/>
    <p:sldId id="319" r:id="rId38"/>
    <p:sldId id="372" r:id="rId39"/>
    <p:sldId id="31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BBC31-3B43-4792-8DBF-F97C4609710D}" type="datetimeFigureOut">
              <a:rPr lang="en-IN" smtClean="0"/>
              <a:t>26-04-2017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79630-4345-44F4-8586-C05DEA1680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94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37675" y="782052"/>
            <a:ext cx="11333746" cy="5570621"/>
          </a:xfrm>
        </p:spPr>
        <p:txBody>
          <a:bodyPr/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200" b="1" dirty="0"/>
          </a:p>
          <a:p>
            <a:pPr marL="0" indent="0">
              <a:buNone/>
            </a:pPr>
            <a:r>
              <a:rPr lang="en-IN" sz="3200" b="1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Controlling Vehicle Using PID Controller And Estimation Of Traffic Congestion</a:t>
            </a:r>
            <a:endParaRPr lang="en-IN" sz="3200" b="1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427" y="29941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144" y="461224"/>
            <a:ext cx="10364451" cy="1596177"/>
          </a:xfrm>
        </p:spPr>
        <p:txBody>
          <a:bodyPr/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673144" y="1966586"/>
            <a:ext cx="9461456" cy="451041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 of vehicle</a:t>
            </a:r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 smtClean="0"/>
          </a:p>
          <a:p>
            <a:endParaRPr lang="en-US" cap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72" y="2685055"/>
            <a:ext cx="5791795" cy="325629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48600" y="656900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207904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0178" y="1335505"/>
            <a:ext cx="9609221" cy="5293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Defines its trajectory to destination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42" y="2024217"/>
            <a:ext cx="7553722" cy="42468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53399" y="660909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36603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236821"/>
            <a:ext cx="6234509" cy="35052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5141495"/>
            <a:ext cx="6234509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698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courtesy:-https://www.youtube.com/watch?v=4Y7zG48uHRo&amp;t=61s</a:t>
            </a:r>
          </a:p>
        </p:txBody>
      </p:sp>
    </p:spTree>
    <p:extLst>
      <p:ext uri="{BB962C8B-B14F-4D97-AF65-F5344CB8AC3E}">
        <p14:creationId xmlns:p14="http://schemas.microsoft.com/office/powerpoint/2010/main" val="35099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509349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AND DETECTION USING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75" y="2550694"/>
            <a:ext cx="9297025" cy="357546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Travel Time.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V2V and V2I communication obtained using OBU.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RSU.</a:t>
            </a:r>
            <a:endParaRPr lang="en-US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0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2204" y="702738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1126" y="2214694"/>
            <a:ext cx="9019674" cy="39114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Board Units.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Positioning of the Vehicle.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at one-second interval.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Sends data to the cluster heads.</a:t>
            </a:r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52" y="1888958"/>
            <a:ext cx="4886325" cy="2719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4414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Reference :- https</a:t>
            </a:r>
            <a:r>
              <a:rPr lang="en-IN" sz="1000" dirty="0"/>
              <a:t>://www.google.co.in/search?q=on+board+unit&amp;source=lnms&amp;tbm=isch&amp;sa=X&amp;sqi=2&amp;ved=0ahUKEwjT6MrHqsDTAhXLNY8KHYgYB-EQ_AUIBigB&amp;biw=1304&amp;bih=629#imgrc=VevVq3Jo6CobAM:</a:t>
            </a:r>
          </a:p>
        </p:txBody>
      </p:sp>
    </p:spTree>
    <p:extLst>
      <p:ext uri="{BB962C8B-B14F-4D97-AF65-F5344CB8AC3E}">
        <p14:creationId xmlns:p14="http://schemas.microsoft.com/office/powerpoint/2010/main" val="297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651" y="706199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RSU/GATEWAY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02915" y="2214694"/>
            <a:ext cx="8807885" cy="391147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 Side Units.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Forwards information cluster for storage.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and defines the traffic congestion.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specific locations.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0127" y="6304002"/>
            <a:ext cx="77282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:-https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://www.google.co.in/search?q=on+board+unit&amp;source=lnms&amp;tbm=isch&amp;sa=X&amp;sqi=2&amp;ved=0ahUKEwjT6MrHqsDTAhXLNY8KHYgYB-EQ_AUIBigB&amp;biw=1304&amp;bih=629#tbm=isch&amp;q=road+side+unit&amp;imgdii=tagTLP71z1-WLM:&amp;imgrc=wBfJzA987aXqAM: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43" y="1504287"/>
            <a:ext cx="3636923" cy="364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2" y="1258867"/>
            <a:ext cx="8668278" cy="435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0" y="64578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:- </a:t>
            </a:r>
            <a:r>
              <a:rPr lang="en-IN" sz="1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Néstor</a:t>
            </a:r>
            <a:r>
              <a:rPr lang="en-IN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Cárdenas-Benítez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Raúl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Aquino-Santos 1, Pedro 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Magaña-Espinoza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2,*, José Aguilar-</a:t>
            </a:r>
            <a:r>
              <a:rPr lang="en-I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Velazco</a:t>
            </a:r>
            <a:r>
              <a:rPr lang="en-I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 Arthur Edwards-Block 1 and Aldo Medina Cass 3</a:t>
            </a:r>
          </a:p>
        </p:txBody>
      </p:sp>
    </p:spTree>
    <p:extLst>
      <p:ext uri="{BB962C8B-B14F-4D97-AF65-F5344CB8AC3E}">
        <p14:creationId xmlns:p14="http://schemas.microsoft.com/office/powerpoint/2010/main" val="343886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route chosen for this study was Delhi transport corporation (DTC) bus route 78 in new Delhi, India.</a:t>
            </a:r>
          </a:p>
          <a:p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one of the important routes in the city, with a length of approximately 18 km and a travel time of 40–50 minutes. The route comprises 13 bus stops 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Azadpur bus terminal to </a:t>
            </a:r>
            <a:r>
              <a:rPr lang="en-IN" sz="2400" cap="none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Naraina depot 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via Wazirpur, </a:t>
            </a:r>
            <a:r>
              <a:rPr lang="en-IN" sz="24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unjabi Bagh, and Naraina, </a:t>
            </a: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of which are important and relatively crowded bus stops.</a:t>
            </a:r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9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398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Running time Prediction </a:t>
            </a:r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38200" y="1866568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ATn (i+1) = DTn (i) +RT n (i,i+1)</a:t>
            </a:r>
            <a:b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nn-NO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nn-NO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nn-NO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(i+1)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predicted arrival time of bus n at stop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i+1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RTn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(i,i+1)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the predicted running time between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i+1</a:t>
            </a: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DTn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the actual departure time of bus n from stop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0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742666" y="365125"/>
          <a:ext cx="10515600" cy="5869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419244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Stop 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Distance between Stops (km)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Cumulative Distance (km)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Azadpur Terminal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Shalimar Bagh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1.30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Ashok Vihar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1.70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Perambari Pul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Wazirpur Depot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Britania Factory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4.85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Punjabi Bagh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8.65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Rampura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10.85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Zakhira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12.05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Swatantra Mills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12.29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Moti 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14.89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1.80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16.69</a:t>
                      </a:r>
                      <a:endParaRPr lang="en-IN" dirty="0"/>
                    </a:p>
                  </a:txBody>
                  <a:tcPr/>
                </a:tc>
              </a:tr>
              <a:tr h="419244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Naraina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17.54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59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8421" y="1155032"/>
            <a:ext cx="1041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="1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-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Jetendra Joshi Sir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 -</a:t>
            </a:r>
            <a:endParaRPr lang="en-I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Sujoy Roy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Anshuman Singh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Rajat Singh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Sachin Reddy</a:t>
            </a:r>
          </a:p>
          <a:p>
            <a:r>
              <a:rPr lang="en-I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Rajat Sinha</a:t>
            </a:r>
          </a:p>
        </p:txBody>
      </p:sp>
    </p:spTree>
    <p:extLst>
      <p:ext uri="{BB962C8B-B14F-4D97-AF65-F5344CB8AC3E}">
        <p14:creationId xmlns:p14="http://schemas.microsoft.com/office/powerpoint/2010/main" val="13675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80109" y="166255"/>
          <a:ext cx="11790219" cy="6579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4079"/>
                <a:gridCol w="2784079"/>
                <a:gridCol w="2784079"/>
                <a:gridCol w="3437982"/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 smtClean="0"/>
                        <a:t>segments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DTn 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RTn (i,i+1)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dirty="0" smtClean="0"/>
                        <a:t>ATn (i+1) 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Azadpur - Shalimar Bag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8:15AM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8:24 AM</a:t>
                      </a:r>
                      <a:endParaRPr lang="en-IN" dirty="0"/>
                    </a:p>
                  </a:txBody>
                  <a:tcPr/>
                </a:tc>
              </a:tr>
              <a:tr h="445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Shalimar Bag-Ashok Vihar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8:25AM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8:41</a:t>
                      </a:r>
                      <a:r>
                        <a:rPr lang="en-IN" baseline="0" dirty="0" smtClean="0"/>
                        <a:t> AM</a:t>
                      </a:r>
                      <a:endParaRPr lang="en-IN" dirty="0"/>
                    </a:p>
                  </a:txBody>
                  <a:tcPr/>
                </a:tc>
              </a:tr>
              <a:tr h="5772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Ashok Vihar- Perambari Pul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8:42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8:50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PerambariPul- Wazirpur Depot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8:51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8:58 AM</a:t>
                      </a:r>
                      <a:endParaRPr lang="en-IN" dirty="0"/>
                    </a:p>
                  </a:txBody>
                  <a:tcPr/>
                </a:tc>
              </a:tr>
              <a:tr h="592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Wazirpur Depot- Britania Factory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8:59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9:05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Britania Factory-Punjabi Bag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9:06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9:14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Punjabi Bagh-Rampura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9:15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9:19 AM</a:t>
                      </a:r>
                      <a:endParaRPr lang="en-IN" dirty="0"/>
                    </a:p>
                  </a:txBody>
                  <a:tcPr/>
                </a:tc>
              </a:tr>
              <a:tr h="2966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Rampura - Zakhira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9:20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9:25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Zakhira - Swatantra Mills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9:26 AM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9:35 AM</a:t>
                      </a:r>
                      <a:endParaRPr lang="en-IN" dirty="0"/>
                    </a:p>
                  </a:txBody>
                  <a:tcPr/>
                </a:tc>
              </a:tr>
              <a:tr h="462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Swatantra Mills-Moti 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9:36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14</a:t>
                      </a:r>
                      <a:r>
                        <a:rPr lang="en-IN" baseline="0" dirty="0" smtClean="0"/>
                        <a:t>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9:50 AM</a:t>
                      </a:r>
                      <a:endParaRPr lang="en-IN" dirty="0"/>
                    </a:p>
                  </a:txBody>
                  <a:tcPr/>
                </a:tc>
              </a:tr>
              <a:tr h="51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Moti Nagar-Sp.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9:51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12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10:03 AM</a:t>
                      </a:r>
                      <a:endParaRPr lang="en-IN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Sp. Depot - Naraina Depot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10:04 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 MIN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10:09 AM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9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048" y="1388538"/>
            <a:ext cx="10364451" cy="3785041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149" y="2367092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3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50" y="353822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Version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41" y="1708483"/>
            <a:ext cx="8113070" cy="4561375"/>
          </a:xfrm>
        </p:spPr>
      </p:pic>
    </p:spTree>
    <p:extLst>
      <p:ext uri="{BB962C8B-B14F-4D97-AF65-F5344CB8AC3E}">
        <p14:creationId xmlns:p14="http://schemas.microsoft.com/office/powerpoint/2010/main" val="412280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136" y="314791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Started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3" y="1670336"/>
            <a:ext cx="8434135" cy="4741886"/>
          </a:xfrm>
        </p:spPr>
      </p:pic>
    </p:spTree>
    <p:extLst>
      <p:ext uri="{BB962C8B-B14F-4D97-AF65-F5344CB8AC3E}">
        <p14:creationId xmlns:p14="http://schemas.microsoft.com/office/powerpoint/2010/main" val="41241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61317"/>
            <a:ext cx="10364451" cy="1596177"/>
          </a:xfrm>
        </p:spPr>
        <p:txBody>
          <a:bodyPr/>
          <a:lstStyle/>
          <a:p>
            <a:r>
              <a:rPr lang="en-I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Datanode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013" y="1513765"/>
            <a:ext cx="8732923" cy="4754688"/>
          </a:xfrm>
        </p:spPr>
      </p:pic>
    </p:spTree>
    <p:extLst>
      <p:ext uri="{BB962C8B-B14F-4D97-AF65-F5344CB8AC3E}">
        <p14:creationId xmlns:p14="http://schemas.microsoft.com/office/powerpoint/2010/main" val="298493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71111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Browser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04" y="1438688"/>
            <a:ext cx="8951495" cy="4796002"/>
          </a:xfrm>
        </p:spPr>
      </p:pic>
    </p:spTree>
    <p:extLst>
      <p:ext uri="{BB962C8B-B14F-4D97-AF65-F5344CB8AC3E}">
        <p14:creationId xmlns:p14="http://schemas.microsoft.com/office/powerpoint/2010/main" val="18467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364" y="233506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Vehicular information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10" y="1560095"/>
            <a:ext cx="9661358" cy="4936958"/>
          </a:xfrm>
        </p:spPr>
      </p:pic>
    </p:spTree>
    <p:extLst>
      <p:ext uri="{BB962C8B-B14F-4D97-AF65-F5344CB8AC3E}">
        <p14:creationId xmlns:p14="http://schemas.microsoft.com/office/powerpoint/2010/main" val="99858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from local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63" y="1296331"/>
            <a:ext cx="9276348" cy="5188690"/>
          </a:xfrm>
        </p:spPr>
      </p:pic>
    </p:spTree>
    <p:extLst>
      <p:ext uri="{BB962C8B-B14F-4D97-AF65-F5344CB8AC3E}">
        <p14:creationId xmlns:p14="http://schemas.microsoft.com/office/powerpoint/2010/main" val="108977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431" y="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Storage browser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988" y="1363024"/>
            <a:ext cx="8891336" cy="4998936"/>
          </a:xfrm>
        </p:spPr>
      </p:pic>
    </p:spTree>
    <p:extLst>
      <p:ext uri="{BB962C8B-B14F-4D97-AF65-F5344CB8AC3E}">
        <p14:creationId xmlns:p14="http://schemas.microsoft.com/office/powerpoint/2010/main" val="239542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03300"/>
            <a:ext cx="6629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IN" sz="3200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of the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 OF The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8358" y="1180432"/>
            <a:ext cx="7531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8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3865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 information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853" y="1446069"/>
            <a:ext cx="8975558" cy="4810352"/>
          </a:xfrm>
        </p:spPr>
      </p:pic>
    </p:spTree>
    <p:extLst>
      <p:ext uri="{BB962C8B-B14F-4D97-AF65-F5344CB8AC3E}">
        <p14:creationId xmlns:p14="http://schemas.microsoft.com/office/powerpoint/2010/main" val="33980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3" y="305696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Hadoop to local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600" y="1604801"/>
            <a:ext cx="8444795" cy="4747880"/>
          </a:xfrm>
        </p:spPr>
      </p:pic>
    </p:spTree>
    <p:extLst>
      <p:ext uri="{BB962C8B-B14F-4D97-AF65-F5344CB8AC3E}">
        <p14:creationId xmlns:p14="http://schemas.microsoft.com/office/powerpoint/2010/main" val="25741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real-time traffic using dummy data in SUMO and NS2.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Obtaining the floating data of each vehicle : longitude, latitude and speed.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traffic congestion with the help of a trace file obtained in between the process.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Disseminating the  relevant information (using V2V and V2I) to other vehicles.</a:t>
            </a:r>
          </a:p>
          <a:p>
            <a:endParaRPr lang="en-IN" sz="2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OpenStreet Map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7" y="1016086"/>
            <a:ext cx="10058400" cy="56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0" y="1416605"/>
            <a:ext cx="5522495" cy="475559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60193"/>
            <a:ext cx="5943289" cy="475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Trace File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2" y="2214694"/>
            <a:ext cx="6039854" cy="3424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6" y="2214694"/>
            <a:ext cx="5983704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Pseudo code for traffic congestion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----- Will be a variable, for the incoming vehicle id.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(true)        -------------------- the loop will run continuously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 ((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lang1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lang2) &amp;&amp;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long1 &amp;&amp;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long2))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Count ++;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(count &gt;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threshold_value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// updated message will be broadcast about traffic congestion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 Difficulty in forming multiple Cluster.</a:t>
            </a:r>
          </a:p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 Machines should be available at hardware level for proper functioning of real-time system.</a:t>
            </a:r>
          </a:p>
          <a:p>
            <a:r>
              <a:rPr lang="en-IN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Faced Difficulty in choosing the Prediction Model.</a:t>
            </a:r>
          </a:p>
          <a:p>
            <a:endParaRPr lang="en-IN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compare the performance measure of various prediction models and choose the efficient.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large number of OBU’s should be implanted on different vehicles.</a:t>
            </a:r>
          </a:p>
          <a:p>
            <a:r>
              <a:rPr lang="en-IN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Safe Retrieval of Data</a:t>
            </a:r>
            <a:r>
              <a:rPr lang="en-IN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6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9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Rational of the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 Control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Big Data Hadoop</a:t>
            </a:r>
          </a:p>
          <a:p>
            <a:pPr marL="457200" indent="-457200">
              <a:buAutoNum type="arabicPeriod"/>
            </a:pPr>
            <a:r>
              <a:rPr lang="en-IN" sz="3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Prediction System</a:t>
            </a:r>
          </a:p>
          <a:p>
            <a:pPr marL="457200" indent="-457200">
              <a:buAutoNum type="arabicPeriod"/>
            </a:pPr>
            <a:endParaRPr lang="en-IN" sz="32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3775" y="1852863"/>
            <a:ext cx="10913267" cy="45019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implementation of PID controller and self driven automated cars.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implement the interconnection of Mobility Model and Traffic Model and Estimation of Traffic Congestion.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the Floating Data on Big Data Hadoop.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Traffic Prediction Model. (To be Removed)</a:t>
            </a:r>
          </a:p>
          <a:p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cap="none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2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23" y="229448"/>
            <a:ext cx="10364451" cy="1596177"/>
          </a:xfrm>
        </p:spPr>
        <p:txBody>
          <a:bodyPr/>
          <a:lstStyle/>
          <a:p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90336" y="1825625"/>
            <a:ext cx="104634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Traffic Simulation.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Simulation in NS-2 using SUMO.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Prediction of Bus Arrival Time.</a:t>
            </a:r>
          </a:p>
          <a:p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Store and Retrieve the Floating Data on Hadoop.</a:t>
            </a:r>
          </a:p>
        </p:txBody>
      </p:sp>
    </p:spTree>
    <p:extLst>
      <p:ext uri="{BB962C8B-B14F-4D97-AF65-F5344CB8AC3E}">
        <p14:creationId xmlns:p14="http://schemas.microsoft.com/office/powerpoint/2010/main" val="38711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Recap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458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52663"/>
            <a:ext cx="10364451" cy="1962031"/>
          </a:xfrm>
        </p:spPr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95" y="1616242"/>
            <a:ext cx="9300410" cy="4154905"/>
          </a:xfrm>
        </p:spPr>
      </p:pic>
      <p:sp>
        <p:nvSpPr>
          <p:cNvPr id="3" name="Rectangle 2"/>
          <p:cNvSpPr/>
          <p:nvPr/>
        </p:nvSpPr>
        <p:spPr>
          <a:xfrm>
            <a:off x="6096000" y="6304002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1000" dirty="0" smtClean="0"/>
              <a:t>Image Courtesy - https</a:t>
            </a:r>
            <a:r>
              <a:rPr lang="en-IN" sz="1000" dirty="0"/>
              <a:t>://www.google.co.in/search?q=vanet&amp;source=lnms&amp;tbm=isch&amp;sa=X&amp;ved=0ahUKEwi865jX2uHRAhVEO48KHYNQB78Q_AUICCgB&amp;biw=1304&amp;bih=678#imgrc=yCTSf4K-VDvN3M%3A</a:t>
            </a:r>
          </a:p>
        </p:txBody>
      </p:sp>
    </p:spTree>
    <p:extLst>
      <p:ext uri="{BB962C8B-B14F-4D97-AF65-F5344CB8AC3E}">
        <p14:creationId xmlns:p14="http://schemas.microsoft.com/office/powerpoint/2010/main" val="730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PID 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9705" y="1985210"/>
            <a:ext cx="11297653" cy="293570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Proportional-integral-derivative (PID) control is the most common controller used in industry and has been universally accepted in industrial control. </a:t>
            </a:r>
          </a:p>
          <a:p>
            <a:r>
              <a:rPr lang="en-US" sz="28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popularity of PID controllers can be attributed partly to their robust performance in a wide range of operating conditions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1863</TotalTime>
  <Words>811</Words>
  <Application>Microsoft Office PowerPoint</Application>
  <PresentationFormat>Widescreen</PresentationFormat>
  <Paragraphs>210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Andalus</vt:lpstr>
      <vt:lpstr>Arial</vt:lpstr>
      <vt:lpstr>Calibri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Rational of the work</vt:lpstr>
      <vt:lpstr>Objective</vt:lpstr>
      <vt:lpstr>METHODOLOGY</vt:lpstr>
      <vt:lpstr>Recap</vt:lpstr>
      <vt:lpstr>VANET</vt:lpstr>
      <vt:lpstr>What is PID ?</vt:lpstr>
      <vt:lpstr>PowerPoint Presentation</vt:lpstr>
      <vt:lpstr>PowerPoint Presentation</vt:lpstr>
      <vt:lpstr>PowerPoint Presentation</vt:lpstr>
      <vt:lpstr>TRAFFIC CONGESTION AND DETECTION USING BIG DATA</vt:lpstr>
      <vt:lpstr>OBU</vt:lpstr>
      <vt:lpstr>RSU/GATEWAY</vt:lpstr>
      <vt:lpstr>PowerPoint Presentation</vt:lpstr>
      <vt:lpstr>Data collection</vt:lpstr>
      <vt:lpstr>Link Running time Prediction Prediction</vt:lpstr>
      <vt:lpstr>PowerPoint Presentation</vt:lpstr>
      <vt:lpstr>PowerPoint Presentation</vt:lpstr>
      <vt:lpstr>RESULT of work</vt:lpstr>
      <vt:lpstr>hadoop</vt:lpstr>
      <vt:lpstr>Hadoop Version</vt:lpstr>
      <vt:lpstr>Hadoop Started</vt:lpstr>
      <vt:lpstr>Datanode information</vt:lpstr>
      <vt:lpstr>Storage Browser</vt:lpstr>
      <vt:lpstr>Vehicular information</vt:lpstr>
      <vt:lpstr>Hadoop from local</vt:lpstr>
      <vt:lpstr>Storage browser</vt:lpstr>
      <vt:lpstr>File information</vt:lpstr>
      <vt:lpstr>Hadoop to local</vt:lpstr>
      <vt:lpstr>SIMULATION</vt:lpstr>
      <vt:lpstr>OpenStreet Map</vt:lpstr>
      <vt:lpstr>PowerPoint Presentation</vt:lpstr>
      <vt:lpstr>Trace File</vt:lpstr>
      <vt:lpstr>Pseudo code for traffic congestion</vt:lpstr>
      <vt:lpstr>Difficulties</vt:lpstr>
      <vt:lpstr>Future work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vanet</dc:title>
  <dc:creator>sujoyroy689@hotmail.com</dc:creator>
  <cp:lastModifiedBy>Sujoy Roy</cp:lastModifiedBy>
  <cp:revision>237</cp:revision>
  <dcterms:created xsi:type="dcterms:W3CDTF">2017-01-20T07:03:05Z</dcterms:created>
  <dcterms:modified xsi:type="dcterms:W3CDTF">2017-04-25T20:05:56Z</dcterms:modified>
</cp:coreProperties>
</file>